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5" r:id="rId3"/>
    <p:sldId id="272" r:id="rId4"/>
    <p:sldId id="268" r:id="rId5"/>
    <p:sldId id="295" r:id="rId6"/>
    <p:sldId id="262" r:id="rId7"/>
    <p:sldId id="279" r:id="rId8"/>
    <p:sldId id="264" r:id="rId9"/>
    <p:sldId id="29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or Komissarov" initials="EK" lastIdx="2" clrIdx="0">
    <p:extLst>
      <p:ext uri="{19B8F6BF-5375-455C-9EA6-DF929625EA0E}">
        <p15:presenceInfo xmlns:p15="http://schemas.microsoft.com/office/powerpoint/2012/main" userId="f3c33a9d0a1a1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895D1D"/>
    <a:srgbClr val="0133A3"/>
    <a:srgbClr val="013CBF"/>
    <a:srgbClr val="E20443"/>
    <a:srgbClr val="000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8" autoAdjust="0"/>
    <p:restoredTop sz="82474" autoAdjust="0"/>
  </p:normalViewPr>
  <p:slideViewPr>
    <p:cSldViewPr>
      <p:cViewPr varScale="1">
        <p:scale>
          <a:sx n="96" d="100"/>
          <a:sy n="96" d="100"/>
        </p:scale>
        <p:origin x="79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ru-RU" sz="1862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Возраст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Возраст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от 14 до 17</c:v>
                </c:pt>
                <c:pt idx="1">
                  <c:v>от 18 до 24</c:v>
                </c:pt>
                <c:pt idx="2">
                  <c:v>от 25 до 30</c:v>
                </c:pt>
                <c:pt idx="3">
                  <c:v>Больше 30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0.3</c:v>
                </c:pt>
                <c:pt idx="1">
                  <c:v>0.69</c:v>
                </c:pt>
                <c:pt idx="2">
                  <c:v>0.23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49D-47B5-8CB4-17B4EBBE90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1223816"/>
        <c:axId val="621225976"/>
      </c:barChart>
      <c:catAx>
        <c:axId val="621223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21225976"/>
        <c:crosses val="autoZero"/>
        <c:auto val="1"/>
        <c:lblAlgn val="ctr"/>
        <c:lblOffset val="100"/>
        <c:noMultiLvlLbl val="0"/>
      </c:catAx>
      <c:valAx>
        <c:axId val="621225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21223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ru-RU" b="0" i="0" dirty="0">
                <a:solidFill>
                  <a:srgbClr val="202124"/>
                </a:solidFill>
                <a:effectLst/>
                <a:latin typeface="+mj-lt"/>
              </a:rPr>
              <a:t>Как вам проще изучать  Дискретную математику?</a:t>
            </a:r>
            <a:endParaRPr lang="ru-RU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Количество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5E-4435-94BD-34FBFB6AECD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35E-4435-94BD-34FBFB6AECD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35E-4435-94BD-34FBFB6AECD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Конспекты,лекциии</c:v>
                </c:pt>
                <c:pt idx="1">
                  <c:v>Видео и презентации</c:v>
                </c:pt>
                <c:pt idx="2">
                  <c:v>Игра, Платформер, Новела</c:v>
                </c:pt>
              </c:strCache>
            </c:strRef>
          </c:cat>
          <c:val>
            <c:numRef>
              <c:f>Лист1!$B$2:$B$4</c:f>
              <c:numCache>
                <c:formatCode>0%</c:formatCode>
                <c:ptCount val="3"/>
                <c:pt idx="0">
                  <c:v>0.22</c:v>
                </c:pt>
                <c:pt idx="1">
                  <c:v>0.44</c:v>
                </c:pt>
                <c:pt idx="2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5E-4435-94BD-34FBFB6AEC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633035728"/>
        <c:axId val="633032488"/>
      </c:barChart>
      <c:catAx>
        <c:axId val="633035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33032488"/>
        <c:crosses val="autoZero"/>
        <c:auto val="1"/>
        <c:lblAlgn val="ctr"/>
        <c:lblOffset val="100"/>
        <c:noMultiLvlLbl val="0"/>
      </c:catAx>
      <c:valAx>
        <c:axId val="633032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33035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F134487-118D-7572-7912-DCE61454D7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1153D3-196B-9982-0761-3207FDB82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3D50C-CE1D-4047-9F11-03CD6E957A7F}" type="datetimeFigureOut">
              <a:rPr lang="ru-RU" smtClean="0"/>
              <a:t>20.06.2023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FED0386-6A6A-33C2-A47C-5653180EF9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E332F7-D4AA-D25E-CD32-A49B0FA85C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9FF0E-1B04-4896-9D71-677FB96939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74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3420B-FB2E-4D91-A94A-1766E8784462}" type="datetimeFigureOut">
              <a:rPr lang="ru-RU" smtClean="0"/>
              <a:t>20.06.2023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3087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Здравствуйте, я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тим-лид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команды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Semargl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и я хотел бы представить вам наш продукт под названием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Boolmat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152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Сперва представлю нашу команду: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	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роли аналитика - Комиссаров Егор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роли дизайнера и гейм-дизайнера -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Адаричев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Никита</a:t>
            </a:r>
            <a:br>
              <a:rPr lang="en-US" sz="1200" b="0" i="0" u="none" strike="noStrike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	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роли разработчика - Попов Михаил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 в роли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тим-лида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я, Котляров Никита</a:t>
            </a:r>
            <a:endParaRPr lang="ru-R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Собравшись и обсудив, мы решили создать Образовательную игру. 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Первым делом было необходимо определить целевую аудиторию и аналоги.</a:t>
            </a:r>
            <a:endParaRPr lang="ru-RU" b="0" dirty="0">
              <a:effectLst/>
            </a:endParaRPr>
          </a:p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7202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Проведя опрос, мы выяснили что наш продукт нацелен на возраст от 18 до 24 лет,</a:t>
            </a:r>
          </a:p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 игра должна быть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платформером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-головоломкой из нескольких уровней сложности.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373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качестве аналогов мы решили рассмотреть ”The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Nand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Game” и “Pocket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Robots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Test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Chamber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”.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ru-RU" b="0" dirty="0">
              <a:effectLst/>
            </a:endParaRPr>
          </a:p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"The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Nand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Game"- представляет собой игру-головоломку, 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которой игрокам предлагается использовать всего одну логическую операцию НЕ И для создания различных логических элементов и схем.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Pocket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Robots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Test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Chamber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это еще одна головоломка, которая требует логического мышления.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Игроку предоставляется набор различных роботов, каждый из которых имеет уникальные возможности и ограничения.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19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Получив достаточную информацию, можно определить цель нашего проекта.</a:t>
            </a:r>
          </a:p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Он должен быть востребованным, т.е. студенты будут нуждаются в нём.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Должен быть простым, т.е. быстро и доступно излагать материал.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Должен быть увлекательным, т.е. </a:t>
            </a:r>
            <a:r>
              <a:rPr lang="ru-RU" sz="1200" dirty="0">
                <a:solidFill>
                  <a:schemeClr val="tx1"/>
                </a:solidFill>
                <a:latin typeface="Calibri" panose="020F0502020204030204" pitchFamily="34" charset="0"/>
              </a:rPr>
              <a:t>можно будет </a:t>
            </a:r>
            <a:r>
              <a:rPr lang="ru-RU" sz="1200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весело и с пользой провести время</a:t>
            </a:r>
            <a:r>
              <a:rPr lang="ru-RU" sz="1200" dirty="0">
                <a:solidFill>
                  <a:schemeClr val="tx1"/>
                </a:solidFill>
                <a:latin typeface="Calibri" panose="020F0502020204030204" pitchFamily="34" charset="0"/>
              </a:rPr>
              <a:t> за </a:t>
            </a:r>
            <a:r>
              <a:rPr lang="ru-RU" sz="1200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основами дискретной математики.</a:t>
            </a:r>
            <a:br>
              <a:rPr lang="ru-RU" sz="1200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r>
              <a:rPr lang="ru-RU" sz="1200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И должен быть интерактивным, т.е. мы должны создать такую игру, в которой дискретная математика </a:t>
            </a: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используется как основная </a:t>
            </a:r>
            <a:r>
              <a:rPr lang="ru-RU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геймплейная</a:t>
            </a: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механика.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92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Имея цель, можно поставить задачи, такие как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Создать математические задачи и примеры, соответствующие основам дискретной математики, которые будут встроены в игру.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игровую механику, которая сочетает в себе элементы </a:t>
            </a:r>
            <a:r>
              <a:rPr lang="ru-RU" sz="1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платформера</a:t>
            </a:r>
            <a:r>
              <a:rPr lang="ru-RU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головоломки.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 также </a:t>
            </a:r>
            <a:r>
              <a:rPr lang="ru-RU" sz="1200" b="0" i="0" dirty="0">
                <a:effectLst/>
                <a:latin typeface="Söhne"/>
              </a:rPr>
              <a:t>разработать интерфейс игры, который будет интуитивно понятен и прост в использовании.</a:t>
            </a:r>
          </a:p>
        </p:txBody>
      </p:sp>
    </p:spTree>
    <p:extLst>
      <p:ext uri="{BB962C8B-B14F-4D97-AF65-F5344CB8AC3E}">
        <p14:creationId xmlns:p14="http://schemas.microsoft.com/office/powerpoint/2010/main" val="595930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Для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разразработки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игры был выбран игровой движок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Unity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Он имеет следующие преимущества:</a:t>
            </a:r>
            <a:endParaRPr lang="ru-RU" sz="2800" b="0" dirty="0">
              <a:effectLst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Предоставляет множество возможностей для создания красивой и реалистичной визуализации.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Имеет легко осваиваемый интерфейс, многочисленные документации и видео уроки.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Так же он имеет большое и активное сообщество разработчиков, которые помогают друг другу и делятся опытом в решении различных задач.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Позволяет писать скрипты используя язык программирования C#. Он имеет наглядный синтаксис, и разработчик имеет опыт работы с ним.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Для визуального оформления были использованы свободные к использованию бесплатные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ассеты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с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Unity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Asset Store.</a:t>
            </a:r>
            <a:endParaRPr lang="ru-RU" sz="2800" b="0" dirty="0">
              <a:effectLst/>
            </a:endParaRPr>
          </a:p>
          <a:p>
            <a:br>
              <a:rPr lang="ru-RU" sz="280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7692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Основа геймплея - это взаимодействие игрока с рычагами и вентилями,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которые представляют собой логические выражения, 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где положение рычага определяет наличие или отсутствие логической единицы на входе, 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 вентиль - это логический оператор. </a:t>
            </a:r>
            <a:endParaRPr lang="ru-R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Как только на дверь подается единица, 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игрок получает возможность пройти дальше по уровню. 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Также в целях разнообразия геймплея мы добавили различные препятствия.</a:t>
            </a:r>
            <a:br>
              <a:rPr lang="ru-R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Конечной целью будет являться разгадывание всех головоломок, то есть прохождение всех уровней.</a:t>
            </a:r>
            <a:endParaRPr lang="ru-R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b="0" dirty="0">
              <a:effectLst/>
            </a:endParaRPr>
          </a:p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2339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Ссылки на карточку проекта и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гитхаб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можно сейчас увидеть на слайде.</a:t>
            </a:r>
            <a:endParaRPr lang="ru-RU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Спасибо за внимание.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232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D45BFE-CA85-4C14-9540-C34AD15DA197}" type="datetime1">
              <a:rPr lang="ru-RU" smtClean="0"/>
              <a:t>20.06.2023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1592135" y="2887530"/>
            <a:ext cx="9038813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788" y="1387737"/>
            <a:ext cx="9036424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67862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66B1-D0F0-4FBB-9485-0A00A3FB66DC}" type="datetime1">
              <a:rPr lang="ru-RU" smtClean="0"/>
              <a:t>20.06.2023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2081" y="559399"/>
            <a:ext cx="2237591" cy="556676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7985" y="849855"/>
            <a:ext cx="7343889" cy="502382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70907-BE9F-4637-8AFC-42B10D4CDB4D}" type="datetime1">
              <a:rPr lang="ru-RU" smtClean="0"/>
              <a:t>20.06.2023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6125426" y="2880824"/>
            <a:ext cx="5480154" cy="923330"/>
            <a:chOff x="1815339" y="1496875"/>
            <a:chExt cx="5480154" cy="692497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496875"/>
              <a:ext cx="877163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Заголовок и объек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1F919D-1603-4E3D-95FD-FB1F4E05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C8CEC0-0D0B-453B-8963-A2AED8FB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000" y="6356350"/>
            <a:ext cx="7650000" cy="365126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57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9B777-C320-49CD-87B7-26C10D47C607}" type="datetime1">
              <a:rPr lang="ru-RU" smtClean="0"/>
              <a:t>20.06.2023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63446" y="2887579"/>
            <a:ext cx="9038813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767317"/>
            <a:ext cx="10312996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8AC3-CC30-411E-99F3-E0E874677BF1}" type="datetime1">
              <a:rPr lang="ru-RU" smtClean="0"/>
              <a:t>20.06.2023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BD38-AF20-4E6A-A971-46FD531932CD}" type="datetime1">
              <a:rPr lang="ru-RU" smtClean="0"/>
              <a:t>20.06.2023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240280"/>
            <a:ext cx="5071872" cy="387705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2240280"/>
            <a:ext cx="5071872" cy="387705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080" y="2240280"/>
            <a:ext cx="458992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4" y="2947595"/>
            <a:ext cx="5071872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9741" y="2240280"/>
            <a:ext cx="4596384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944368"/>
            <a:ext cx="50663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9047-E713-4A9A-A214-D19030F0C35A}" type="datetime1">
              <a:rPr lang="ru-RU" smtClean="0"/>
              <a:t>20.06.2023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Group 13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3A9E-65BA-4996-B3CC-6674F064FC70}" type="datetime1">
              <a:rPr lang="ru-RU" smtClean="0"/>
              <a:t>20.06.2023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Group 9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FBC8-3210-4907-93B6-BBA50F99BAA0}" type="datetime1">
              <a:rPr lang="ru-RU" smtClean="0"/>
              <a:t>20.06.2023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773" y="1678196"/>
            <a:ext cx="4563311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69" y="559399"/>
            <a:ext cx="5488889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2773" y="3603813"/>
            <a:ext cx="4548967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AFB52-2C51-4BB7-9E5F-B433915E0174}" type="datetime1">
              <a:rPr lang="ru-RU" smtClean="0"/>
              <a:t>20.06.2023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2" y="4668819"/>
            <a:ext cx="10356028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911723" y="666965"/>
            <a:ext cx="6362875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5324306"/>
            <a:ext cx="10341685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B481-C076-4AAC-B3DA-532CDD1A7380}" type="datetime1">
              <a:rPr lang="ru-RU" smtClean="0"/>
              <a:t>20.06.2023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0" y="2248348"/>
            <a:ext cx="10327340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504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FCE3D62-E461-428A-84D4-49FB6816366E}" type="datetime1">
              <a:rPr lang="ru-RU" smtClean="0"/>
              <a:t>20.06.2023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44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2352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oidoff.com/games/pocket-robots-test-chamb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store.steampowered.com/app/1444480/Turing_Complete/" TargetMode="Externa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SemarglUrF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hyperlink" Target="https://project.ai-info.ru/teams/semarg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037230" y="2763756"/>
            <a:ext cx="7488832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3600" b="1" cap="all" dirty="0">
                <a:latin typeface="Arial" panose="020B0604020202020204" pitchFamily="34" charset="0"/>
                <a:cs typeface="Arial" panose="020B0604020202020204" pitchFamily="34" charset="0"/>
              </a:rPr>
              <a:t>Основы проектной деятельности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37230" y="4402950"/>
            <a:ext cx="2250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Докладчик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Команда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Semargl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750997"/>
              </p:ext>
            </p:extLst>
          </p:nvPr>
        </p:nvGraphicFramePr>
        <p:xfrm>
          <a:off x="1112947" y="638256"/>
          <a:ext cx="1750514" cy="79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893125" imgH="404520" progId="CorelDraw.Graphic.22">
                  <p:embed/>
                </p:oleObj>
              </mc:Choice>
              <mc:Fallback>
                <p:oleObj name="CorelDRAW" r:id="rId4" imgW="893125" imgH="404520" progId="CorelDraw.Graphic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2947" y="638256"/>
                        <a:ext cx="1750514" cy="792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AD938B-0120-4422-B663-DF7C307D4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9" t="6120" r="30871" b="46219"/>
          <a:stretch/>
        </p:blipFill>
        <p:spPr>
          <a:xfrm flipH="1">
            <a:off x="6837437" y="2721231"/>
            <a:ext cx="2138882" cy="2154411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BEAF0F1-223B-45EC-86FD-6EA10F35C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20" y="553674"/>
            <a:ext cx="10093440" cy="704676"/>
          </a:xfrm>
        </p:spPr>
        <p:txBody>
          <a:bodyPr/>
          <a:lstStyle/>
          <a:p>
            <a:r>
              <a:rPr lang="ru-RU" dirty="0"/>
              <a:t>Состав команды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26AE8-AF44-4C27-B495-BFF4FB69BB06}"/>
              </a:ext>
            </a:extLst>
          </p:cNvPr>
          <p:cNvSpPr txBox="1"/>
          <p:nvPr/>
        </p:nvSpPr>
        <p:spPr>
          <a:xfrm>
            <a:off x="1043120" y="2359380"/>
            <a:ext cx="217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Тим-Лид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5D2CD-A0D5-493C-A0FC-AAB8DF444247}"/>
              </a:ext>
            </a:extLst>
          </p:cNvPr>
          <p:cNvSpPr txBox="1"/>
          <p:nvPr/>
        </p:nvSpPr>
        <p:spPr>
          <a:xfrm>
            <a:off x="4130417" y="2341873"/>
            <a:ext cx="195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Аналитик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1307F0-A15A-4175-BA70-16DD4531F347}"/>
              </a:ext>
            </a:extLst>
          </p:cNvPr>
          <p:cNvSpPr txBox="1"/>
          <p:nvPr/>
        </p:nvSpPr>
        <p:spPr>
          <a:xfrm>
            <a:off x="6855088" y="2050011"/>
            <a:ext cx="213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Гейм-Дизайнер</a:t>
            </a:r>
            <a:r>
              <a:rPr lang="en-US" dirty="0"/>
              <a:t>,</a:t>
            </a:r>
            <a:br>
              <a:rPr lang="ru-RU" dirty="0"/>
            </a:br>
            <a:r>
              <a:rPr lang="ru-RU" dirty="0"/>
              <a:t>Дизайнер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6C8CA6-C9D7-451F-A3A0-03121CA7E97B}"/>
              </a:ext>
            </a:extLst>
          </p:cNvPr>
          <p:cNvSpPr txBox="1"/>
          <p:nvPr/>
        </p:nvSpPr>
        <p:spPr>
          <a:xfrm>
            <a:off x="4149583" y="4885667"/>
            <a:ext cx="195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Комиссаров Егор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907184-5CE7-4356-8079-F51026B2FBD1}"/>
              </a:ext>
            </a:extLst>
          </p:cNvPr>
          <p:cNvSpPr txBox="1"/>
          <p:nvPr/>
        </p:nvSpPr>
        <p:spPr>
          <a:xfrm>
            <a:off x="1043120" y="4885667"/>
            <a:ext cx="217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effectLst/>
              </a:rPr>
              <a:t>Котляров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ru-RU" dirty="0"/>
              <a:t>Никита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88CE93-BFD2-4833-8A71-2C8C72CB6876}"/>
              </a:ext>
            </a:extLst>
          </p:cNvPr>
          <p:cNvSpPr txBox="1"/>
          <p:nvPr/>
        </p:nvSpPr>
        <p:spPr>
          <a:xfrm>
            <a:off x="6837437" y="4885667"/>
            <a:ext cx="213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Адаричев</a:t>
            </a:r>
            <a:r>
              <a:rPr lang="en-US" dirty="0"/>
              <a:t> </a:t>
            </a:r>
            <a:r>
              <a:rPr lang="ru-RU" dirty="0"/>
              <a:t>Никита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74FF8E-4190-47F2-86F1-5456A87136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4" t="18030" r="5240" b="28334"/>
          <a:stretch/>
        </p:blipFill>
        <p:spPr>
          <a:xfrm>
            <a:off x="9784041" y="2721231"/>
            <a:ext cx="1818558" cy="2154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CE1655-A4E5-4733-A653-71E929DD7EE2}"/>
              </a:ext>
            </a:extLst>
          </p:cNvPr>
          <p:cNvSpPr txBox="1"/>
          <p:nvPr/>
        </p:nvSpPr>
        <p:spPr>
          <a:xfrm>
            <a:off x="9770387" y="4885667"/>
            <a:ext cx="183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Попов Михаил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E145F-A0C1-4259-85B7-CF078040E647}"/>
              </a:ext>
            </a:extLst>
          </p:cNvPr>
          <p:cNvSpPr txBox="1"/>
          <p:nvPr/>
        </p:nvSpPr>
        <p:spPr>
          <a:xfrm>
            <a:off x="9784040" y="2341873"/>
            <a:ext cx="181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Программист</a:t>
            </a:r>
          </a:p>
        </p:txBody>
      </p:sp>
      <p:pic>
        <p:nvPicPr>
          <p:cNvPr id="4" name="Рисунок 3" descr="Изображение выглядит как Человеческое лицо, человек, бровь, Лоб&#10;&#10;Автоматически созданное описание">
            <a:extLst>
              <a:ext uri="{FF2B5EF4-FFF2-40B4-BE49-F238E27FC236}">
                <a16:creationId xmlns:a16="http://schemas.microsoft.com/office/drawing/2014/main" id="{A4940391-1477-DD0A-B1FF-1504F10993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6"/>
          <a:stretch/>
        </p:blipFill>
        <p:spPr>
          <a:xfrm>
            <a:off x="4130745" y="2696342"/>
            <a:ext cx="1965256" cy="21792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9CA93B-D4F2-4B20-1283-9DAA743D59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87" b="18117"/>
          <a:stretch/>
        </p:blipFill>
        <p:spPr>
          <a:xfrm>
            <a:off x="1043120" y="2728713"/>
            <a:ext cx="2179012" cy="2146928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A706895-DB64-B806-1990-9E9C10AE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15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439" y="570156"/>
            <a:ext cx="10081121" cy="683104"/>
          </a:xfrm>
        </p:spPr>
        <p:txBody>
          <a:bodyPr anchor="ctr">
            <a:noAutofit/>
          </a:bodyPr>
          <a:lstStyle/>
          <a:p>
            <a:r>
              <a:rPr lang="ru-RU" dirty="0"/>
              <a:t>Целевая аудитория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8AAE113-BD0F-94E8-35A7-B84AA7A3B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005115"/>
              </p:ext>
            </p:extLst>
          </p:nvPr>
        </p:nvGraphicFramePr>
        <p:xfrm>
          <a:off x="349261" y="1974632"/>
          <a:ext cx="5397585" cy="3622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1D0B4C53-D56A-A489-8B4F-3ACAB044B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596419"/>
              </p:ext>
            </p:extLst>
          </p:nvPr>
        </p:nvGraphicFramePr>
        <p:xfrm>
          <a:off x="6452932" y="1974632"/>
          <a:ext cx="5397586" cy="3622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17A783-46BF-84F0-0C70-B6817164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4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B2BDAB2-E6A1-4160-B9DA-B8B47A2D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70156"/>
            <a:ext cx="10081120" cy="698604"/>
          </a:xfrm>
        </p:spPr>
        <p:txBody>
          <a:bodyPr/>
          <a:lstStyle/>
          <a:p>
            <a:r>
              <a:rPr lang="ru-RU" dirty="0"/>
              <a:t>Списки аналогов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656FC9-1957-43E9-A3C2-4D7A4BD56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30" y="2950900"/>
            <a:ext cx="5032791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Pocket Robots Test Chamber</a:t>
            </a:r>
            <a:endParaRPr lang="ru-RU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2F98B6B-C7AB-4667-B32D-F98AB971F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79" y="2736642"/>
            <a:ext cx="5032791" cy="292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0783F-3CB5-49FC-BC93-F3219755B2EE}"/>
              </a:ext>
            </a:extLst>
          </p:cNvPr>
          <p:cNvSpPr txBox="1"/>
          <p:nvPr/>
        </p:nvSpPr>
        <p:spPr>
          <a:xfrm>
            <a:off x="6816080" y="2217088"/>
            <a:ext cx="503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Nand Game</a:t>
            </a:r>
            <a:endParaRPr lang="ru-RU" sz="2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60843A-2095-416C-BAC3-54672F2E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0" y="3429002"/>
            <a:ext cx="5032791" cy="271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3AC052B9-E690-947F-7E5E-73B5D54C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90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8E8F9-C8F7-4C8A-AC9A-9483EEB2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25756"/>
            <a:ext cx="10090822" cy="735020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C972C03-6372-4594-A59D-1E03707DB57F}"/>
              </a:ext>
            </a:extLst>
          </p:cNvPr>
          <p:cNvGrpSpPr/>
          <p:nvPr/>
        </p:nvGrpSpPr>
        <p:grpSpPr>
          <a:xfrm>
            <a:off x="7157432" y="1502977"/>
            <a:ext cx="2205000" cy="783772"/>
            <a:chOff x="3902567" y="1690725"/>
            <a:chExt cx="2205000" cy="903249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D9A7C3A-20AF-48B5-A41F-89C139A58BF5}"/>
                </a:ext>
              </a:extLst>
            </p:cNvPr>
            <p:cNvSpPr/>
            <p:nvPr/>
          </p:nvSpPr>
          <p:spPr>
            <a:xfrm>
              <a:off x="3902567" y="1690725"/>
              <a:ext cx="2205000" cy="82399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6AD1E7-23C7-490B-AF43-759BB4E7A992}"/>
                </a:ext>
              </a:extLst>
            </p:cNvPr>
            <p:cNvSpPr txBox="1"/>
            <p:nvPr/>
          </p:nvSpPr>
          <p:spPr>
            <a:xfrm>
              <a:off x="3966744" y="1918016"/>
              <a:ext cx="41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7195B5E-5D43-4EA1-A821-3714C03423F2}"/>
                </a:ext>
              </a:extLst>
            </p:cNvPr>
            <p:cNvSpPr/>
            <p:nvPr/>
          </p:nvSpPr>
          <p:spPr>
            <a:xfrm>
              <a:off x="4419084" y="1849115"/>
              <a:ext cx="1489171" cy="744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100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Будут </a:t>
              </a:r>
              <a:r>
                <a:rPr lang="en-US" sz="1100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lang="ru-RU" sz="1100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нуждаться студенты.</a:t>
              </a:r>
              <a:br>
                <a:rPr lang="ru-RU" sz="1400" dirty="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ru-RU" sz="1400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1B8DC02-DBB8-4D05-815E-D05B1D03AFF1}"/>
              </a:ext>
            </a:extLst>
          </p:cNvPr>
          <p:cNvGrpSpPr/>
          <p:nvPr/>
        </p:nvGrpSpPr>
        <p:grpSpPr>
          <a:xfrm>
            <a:off x="7157432" y="5179204"/>
            <a:ext cx="2205000" cy="1171154"/>
            <a:chOff x="3894017" y="5488184"/>
            <a:chExt cx="2205000" cy="1349683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58EF2C2-C281-4FB9-A89B-CDAA4B6AC7D8}"/>
                </a:ext>
              </a:extLst>
            </p:cNvPr>
            <p:cNvSpPr/>
            <p:nvPr/>
          </p:nvSpPr>
          <p:spPr>
            <a:xfrm>
              <a:off x="3894017" y="5488184"/>
              <a:ext cx="2205000" cy="13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7143FC-2D0C-466E-B567-A50C4A9EDD3F}"/>
                </a:ext>
              </a:extLst>
            </p:cNvPr>
            <p:cNvSpPr txBox="1"/>
            <p:nvPr/>
          </p:nvSpPr>
          <p:spPr>
            <a:xfrm>
              <a:off x="3991279" y="5964315"/>
              <a:ext cx="41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B4C29AA8-D4E7-4133-8EA4-618C5D64EDD2}"/>
                </a:ext>
              </a:extLst>
            </p:cNvPr>
            <p:cNvSpPr/>
            <p:nvPr/>
          </p:nvSpPr>
          <p:spPr>
            <a:xfrm>
              <a:off x="4377450" y="5488184"/>
              <a:ext cx="1545024" cy="1349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Создание игры, в которой дискретная математика используется как основной механизм геймплея</a:t>
              </a:r>
            </a:p>
          </p:txBody>
        </p:sp>
      </p:grpSp>
      <p:sp>
        <p:nvSpPr>
          <p:cNvPr id="7" name="Овал 6">
            <a:extLst>
              <a:ext uri="{FF2B5EF4-FFF2-40B4-BE49-F238E27FC236}">
                <a16:creationId xmlns:a16="http://schemas.microsoft.com/office/drawing/2014/main" id="{4FE8EB9D-6065-4693-9339-03E78790A616}"/>
              </a:ext>
            </a:extLst>
          </p:cNvPr>
          <p:cNvSpPr/>
          <p:nvPr/>
        </p:nvSpPr>
        <p:spPr>
          <a:xfrm>
            <a:off x="2857008" y="2647563"/>
            <a:ext cx="2170424" cy="21704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Арка 2">
            <a:extLst>
              <a:ext uri="{FF2B5EF4-FFF2-40B4-BE49-F238E27FC236}">
                <a16:creationId xmlns:a16="http://schemas.microsoft.com/office/drawing/2014/main" id="{CEE99CF9-0043-46F7-9512-34671B5B837A}"/>
              </a:ext>
            </a:extLst>
          </p:cNvPr>
          <p:cNvSpPr>
            <a:spLocks noChangeAspect="1"/>
          </p:cNvSpPr>
          <p:nvPr/>
        </p:nvSpPr>
        <p:spPr>
          <a:xfrm>
            <a:off x="2929466" y="2715393"/>
            <a:ext cx="1959412" cy="1959412"/>
          </a:xfrm>
          <a:prstGeom prst="blockArc">
            <a:avLst>
              <a:gd name="adj1" fmla="val 10800000"/>
              <a:gd name="adj2" fmla="val 16192998"/>
              <a:gd name="adj3" fmla="val 287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Арка 3">
            <a:extLst>
              <a:ext uri="{FF2B5EF4-FFF2-40B4-BE49-F238E27FC236}">
                <a16:creationId xmlns:a16="http://schemas.microsoft.com/office/drawing/2014/main" id="{707F66F9-C99F-4AF9-97EE-266FD26819F5}"/>
              </a:ext>
            </a:extLst>
          </p:cNvPr>
          <p:cNvSpPr>
            <a:spLocks noChangeAspect="1"/>
          </p:cNvSpPr>
          <p:nvPr/>
        </p:nvSpPr>
        <p:spPr>
          <a:xfrm rot="5400000">
            <a:off x="2996661" y="2723166"/>
            <a:ext cx="1959412" cy="1959412"/>
          </a:xfrm>
          <a:prstGeom prst="blockArc">
            <a:avLst>
              <a:gd name="adj1" fmla="val 10800000"/>
              <a:gd name="adj2" fmla="val 16192998"/>
              <a:gd name="adj3" fmla="val 28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Арка 4">
            <a:extLst>
              <a:ext uri="{FF2B5EF4-FFF2-40B4-BE49-F238E27FC236}">
                <a16:creationId xmlns:a16="http://schemas.microsoft.com/office/drawing/2014/main" id="{7FF014F4-2450-4918-A3B2-B50DD1F150ED}"/>
              </a:ext>
            </a:extLst>
          </p:cNvPr>
          <p:cNvSpPr>
            <a:spLocks noChangeAspect="1"/>
          </p:cNvSpPr>
          <p:nvPr/>
        </p:nvSpPr>
        <p:spPr>
          <a:xfrm rot="10800000">
            <a:off x="3004828" y="2790754"/>
            <a:ext cx="1959412" cy="1959412"/>
          </a:xfrm>
          <a:prstGeom prst="blockArc">
            <a:avLst>
              <a:gd name="adj1" fmla="val 10800000"/>
              <a:gd name="adj2" fmla="val 16192998"/>
              <a:gd name="adj3" fmla="val 287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Арка 5">
            <a:extLst>
              <a:ext uri="{FF2B5EF4-FFF2-40B4-BE49-F238E27FC236}">
                <a16:creationId xmlns:a16="http://schemas.microsoft.com/office/drawing/2014/main" id="{8E34F842-367E-48F5-B0B6-DBDA51E3C0F9}"/>
              </a:ext>
            </a:extLst>
          </p:cNvPr>
          <p:cNvSpPr>
            <a:spLocks noChangeAspect="1"/>
          </p:cNvSpPr>
          <p:nvPr/>
        </p:nvSpPr>
        <p:spPr>
          <a:xfrm rot="16200000">
            <a:off x="2946986" y="2807823"/>
            <a:ext cx="1959412" cy="1959412"/>
          </a:xfrm>
          <a:prstGeom prst="blockArc">
            <a:avLst>
              <a:gd name="adj1" fmla="val 10800000"/>
              <a:gd name="adj2" fmla="val 16192998"/>
              <a:gd name="adj3" fmla="val 2875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12503B9-D1BD-4DE0-8DC5-9F3C46BF7B0D}"/>
              </a:ext>
            </a:extLst>
          </p:cNvPr>
          <p:cNvSpPr/>
          <p:nvPr/>
        </p:nvSpPr>
        <p:spPr>
          <a:xfrm>
            <a:off x="2648996" y="2418889"/>
            <a:ext cx="2586449" cy="25864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9ADCA0A-5650-4430-9A28-364B0D832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772" y="2822345"/>
            <a:ext cx="216000" cy="216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93AD96F-C06C-4F9A-BDD9-E1110A5D31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flipH="1">
            <a:off x="3536772" y="4339355"/>
            <a:ext cx="216000" cy="216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2F05520-1C10-4126-ABEE-E46213C617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flipH="1">
            <a:off x="4166118" y="2822345"/>
            <a:ext cx="216000" cy="216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88C98CB-7285-4F38-9BA1-D3EF322990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flipH="1">
            <a:off x="4166118" y="4361526"/>
            <a:ext cx="216000" cy="2160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7E4E53D-9402-44FD-AE20-DC9BA3B24ECE}"/>
              </a:ext>
            </a:extLst>
          </p:cNvPr>
          <p:cNvSpPr/>
          <p:nvPr/>
        </p:nvSpPr>
        <p:spPr>
          <a:xfrm>
            <a:off x="3032898" y="3076525"/>
            <a:ext cx="615572" cy="623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b="0" i="0" dirty="0">
                <a:solidFill>
                  <a:srgbClr val="D1D5DB"/>
                </a:solidFill>
                <a:effectLst/>
                <a:latin typeface="Söhne"/>
              </a:rPr>
              <a:t>Востребованность</a:t>
            </a:r>
            <a:endParaRPr lang="ru-RU" sz="110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3144619-D0F7-45A5-B405-379373273962}"/>
              </a:ext>
            </a:extLst>
          </p:cNvPr>
          <p:cNvSpPr/>
          <p:nvPr/>
        </p:nvSpPr>
        <p:spPr>
          <a:xfrm>
            <a:off x="4302971" y="3079591"/>
            <a:ext cx="6115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b="0" i="0" dirty="0">
                <a:solidFill>
                  <a:srgbClr val="D1D5DB"/>
                </a:solidFill>
                <a:effectLst/>
                <a:latin typeface="Söhne"/>
              </a:rPr>
              <a:t>Упрощение</a:t>
            </a:r>
            <a:endParaRPr lang="ru-RU" sz="11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FCC390D-5347-4D7E-8398-C9668800D283}"/>
              </a:ext>
            </a:extLst>
          </p:cNvPr>
          <p:cNvSpPr/>
          <p:nvPr/>
        </p:nvSpPr>
        <p:spPr>
          <a:xfrm>
            <a:off x="3115260" y="3770460"/>
            <a:ext cx="6375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ru-RU" sz="1100" dirty="0"/>
            </a:br>
            <a:r>
              <a:rPr lang="ru-RU" sz="1100" b="0" i="0" dirty="0">
                <a:solidFill>
                  <a:srgbClr val="D1D5DB"/>
                </a:solidFill>
                <a:effectLst/>
                <a:latin typeface="Söhne"/>
              </a:rPr>
              <a:t>Интерактивность</a:t>
            </a:r>
            <a:endParaRPr lang="ru-RU" sz="11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522021E-FF0A-43E0-8BB9-F58B41D206C3}"/>
              </a:ext>
            </a:extLst>
          </p:cNvPr>
          <p:cNvSpPr/>
          <p:nvPr/>
        </p:nvSpPr>
        <p:spPr>
          <a:xfrm>
            <a:off x="4111961" y="4060353"/>
            <a:ext cx="8636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Увлечение</a:t>
            </a:r>
            <a:endParaRPr lang="ru-RU" sz="1100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74C49A8-196E-4077-B466-46AAA6EBFC18}"/>
              </a:ext>
            </a:extLst>
          </p:cNvPr>
          <p:cNvSpPr/>
          <p:nvPr/>
        </p:nvSpPr>
        <p:spPr>
          <a:xfrm>
            <a:off x="3900771" y="2391697"/>
            <a:ext cx="60290" cy="60290"/>
          </a:xfrm>
          <a:prstGeom prst="ellipse">
            <a:avLst/>
          </a:prstGeom>
          <a:solidFill>
            <a:schemeClr val="tx1"/>
          </a:solidFill>
          <a:ln w="190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842923A-2989-4C3D-BFC7-3557725624AC}"/>
              </a:ext>
            </a:extLst>
          </p:cNvPr>
          <p:cNvSpPr/>
          <p:nvPr/>
        </p:nvSpPr>
        <p:spPr>
          <a:xfrm>
            <a:off x="3913526" y="4970788"/>
            <a:ext cx="60290" cy="60290"/>
          </a:xfrm>
          <a:prstGeom prst="ellipse">
            <a:avLst/>
          </a:prstGeom>
          <a:solidFill>
            <a:schemeClr val="tx1"/>
          </a:solidFill>
          <a:ln w="190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37FC40CA-E7D5-472E-8F60-91BB6780F06A}"/>
              </a:ext>
            </a:extLst>
          </p:cNvPr>
          <p:cNvSpPr/>
          <p:nvPr/>
        </p:nvSpPr>
        <p:spPr>
          <a:xfrm>
            <a:off x="5066563" y="4276650"/>
            <a:ext cx="60290" cy="60290"/>
          </a:xfrm>
          <a:prstGeom prst="ellipse">
            <a:avLst/>
          </a:prstGeom>
          <a:solidFill>
            <a:schemeClr val="tx1"/>
          </a:solidFill>
          <a:ln w="190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22ED0427-039D-4E60-8202-61891BC9B353}"/>
              </a:ext>
            </a:extLst>
          </p:cNvPr>
          <p:cNvSpPr/>
          <p:nvPr/>
        </p:nvSpPr>
        <p:spPr>
          <a:xfrm>
            <a:off x="5072205" y="3099748"/>
            <a:ext cx="60290" cy="60290"/>
          </a:xfrm>
          <a:prstGeom prst="ellipse">
            <a:avLst/>
          </a:prstGeom>
          <a:solidFill>
            <a:schemeClr val="tx1"/>
          </a:solidFill>
          <a:ln w="190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3FAEFEF6-7083-43D3-8470-770DB14A72A7}"/>
              </a:ext>
            </a:extLst>
          </p:cNvPr>
          <p:cNvCxnSpPr>
            <a:cxnSpLocks/>
          </p:cNvCxnSpPr>
          <p:nvPr/>
        </p:nvCxnSpPr>
        <p:spPr>
          <a:xfrm>
            <a:off x="5126853" y="4306795"/>
            <a:ext cx="2191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5D26ED1C-ECEF-46AF-A098-B20161E74D5F}"/>
              </a:ext>
            </a:extLst>
          </p:cNvPr>
          <p:cNvCxnSpPr>
            <a:cxnSpLocks/>
          </p:cNvCxnSpPr>
          <p:nvPr/>
        </p:nvCxnSpPr>
        <p:spPr>
          <a:xfrm>
            <a:off x="5126853" y="3120442"/>
            <a:ext cx="2191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B9F258B-7B21-48F4-ADBE-C253DCAFB052}"/>
              </a:ext>
            </a:extLst>
          </p:cNvPr>
          <p:cNvGrpSpPr/>
          <p:nvPr/>
        </p:nvGrpSpPr>
        <p:grpSpPr>
          <a:xfrm>
            <a:off x="7236221" y="2790754"/>
            <a:ext cx="2306783" cy="714997"/>
            <a:chOff x="3966744" y="2960368"/>
            <a:chExt cx="2306783" cy="823990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C3CC5F61-F37E-4B96-8C56-2CCD0B71D586}"/>
                </a:ext>
              </a:extLst>
            </p:cNvPr>
            <p:cNvSpPr/>
            <p:nvPr/>
          </p:nvSpPr>
          <p:spPr>
            <a:xfrm>
              <a:off x="4068527" y="2960368"/>
              <a:ext cx="2205000" cy="8239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377B6F-340B-4C37-B010-D9F68D9EF238}"/>
                </a:ext>
              </a:extLst>
            </p:cNvPr>
            <p:cNvSpPr txBox="1"/>
            <p:nvPr/>
          </p:nvSpPr>
          <p:spPr>
            <a:xfrm>
              <a:off x="3966744" y="3160035"/>
              <a:ext cx="41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3C5B614F-37E5-4520-92C2-B00060650BF8}"/>
                </a:ext>
              </a:extLst>
            </p:cNvPr>
            <p:cNvSpPr/>
            <p:nvPr/>
          </p:nvSpPr>
          <p:spPr>
            <a:xfrm>
              <a:off x="4351142" y="3102920"/>
              <a:ext cx="1845000" cy="496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100" dirty="0">
                  <a:latin typeface="Calibri" panose="020F0502020204030204" pitchFamily="34" charset="0"/>
                </a:rPr>
                <a:t>Б</a:t>
              </a:r>
              <a:r>
                <a:rPr lang="ru-RU" sz="1100" dirty="0">
                  <a:solidFill>
                    <a:schemeClr val="tx1"/>
                  </a:solidFill>
                  <a:latin typeface="Calibri" panose="020F0502020204030204" pitchFamily="34" charset="0"/>
                </a:rPr>
                <a:t>удет быстро и доступно излагаться материал</a:t>
              </a:r>
              <a:endParaRPr lang="ru-RU" sz="1100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45C43AC9-42AD-472D-9B56-0B7F5E83959D}"/>
              </a:ext>
            </a:extLst>
          </p:cNvPr>
          <p:cNvGrpSpPr/>
          <p:nvPr/>
        </p:nvGrpSpPr>
        <p:grpSpPr>
          <a:xfrm>
            <a:off x="7329400" y="3862767"/>
            <a:ext cx="2213604" cy="955218"/>
            <a:chOff x="4074535" y="4110122"/>
            <a:chExt cx="2213604" cy="1100829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95ED87F9-A2B6-42E4-98CA-27DF5FCC9A63}"/>
                </a:ext>
              </a:extLst>
            </p:cNvPr>
            <p:cNvSpPr/>
            <p:nvPr/>
          </p:nvSpPr>
          <p:spPr>
            <a:xfrm>
              <a:off x="4083139" y="4110122"/>
              <a:ext cx="2205000" cy="110082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FBF614-AAF9-4DC1-BD46-C889BFA3071F}"/>
                </a:ext>
              </a:extLst>
            </p:cNvPr>
            <p:cNvSpPr txBox="1"/>
            <p:nvPr/>
          </p:nvSpPr>
          <p:spPr>
            <a:xfrm>
              <a:off x="4074535" y="4400598"/>
              <a:ext cx="419255" cy="425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9C723542-0764-4973-AB3A-AC4A0D3C13FD}"/>
                </a:ext>
              </a:extLst>
            </p:cNvPr>
            <p:cNvSpPr/>
            <p:nvPr/>
          </p:nvSpPr>
          <p:spPr>
            <a:xfrm>
              <a:off x="4548267" y="4115671"/>
              <a:ext cx="1525311" cy="1081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100" dirty="0">
                  <a:latin typeface="Calibri" panose="020F0502020204030204" pitchFamily="34" charset="0"/>
                </a:rPr>
                <a:t>М</a:t>
              </a:r>
              <a:r>
                <a:rPr lang="ru-RU" sz="1100" dirty="0">
                  <a:solidFill>
                    <a:schemeClr val="tx1"/>
                  </a:solidFill>
                  <a:latin typeface="Calibri" panose="020F0502020204030204" pitchFamily="34" charset="0"/>
                </a:rPr>
                <a:t>ожно будет </a:t>
              </a:r>
              <a:r>
                <a:rPr lang="ru-RU" sz="1100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весело и с пользой провести время</a:t>
              </a:r>
              <a:r>
                <a:rPr lang="ru-RU" sz="1100" dirty="0">
                  <a:solidFill>
                    <a:schemeClr val="tx1"/>
                  </a:solidFill>
                  <a:latin typeface="Calibri" panose="020F0502020204030204" pitchFamily="34" charset="0"/>
                </a:rPr>
                <a:t> за </a:t>
              </a:r>
              <a:r>
                <a:rPr lang="ru-RU" sz="1100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основами дискретной математики. </a:t>
              </a:r>
              <a:endParaRPr lang="ru-RU" sz="1400" dirty="0"/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6C40060A-6489-4A5E-81F2-8561C7C66AFD}"/>
              </a:ext>
            </a:extLst>
          </p:cNvPr>
          <p:cNvGrpSpPr/>
          <p:nvPr/>
        </p:nvGrpSpPr>
        <p:grpSpPr>
          <a:xfrm>
            <a:off x="3929748" y="1860441"/>
            <a:ext cx="3227684" cy="1069292"/>
            <a:chOff x="2909888" y="1829639"/>
            <a:chExt cx="3227684" cy="1069292"/>
          </a:xfrm>
        </p:grpSpPr>
        <p:sp>
          <p:nvSpPr>
            <p:cNvPr id="39" name="Дуга 38">
              <a:extLst>
                <a:ext uri="{FF2B5EF4-FFF2-40B4-BE49-F238E27FC236}">
                  <a16:creationId xmlns:a16="http://schemas.microsoft.com/office/drawing/2014/main" id="{1CE175E9-8D3E-4EC2-88AE-3BA705C01E33}"/>
                </a:ext>
              </a:extLst>
            </p:cNvPr>
            <p:cNvSpPr/>
            <p:nvPr/>
          </p:nvSpPr>
          <p:spPr>
            <a:xfrm flipH="1">
              <a:off x="2909888" y="1829639"/>
              <a:ext cx="1378154" cy="1069292"/>
            </a:xfrm>
            <a:prstGeom prst="arc">
              <a:avLst>
                <a:gd name="adj1" fmla="val 16292150"/>
                <a:gd name="adj2" fmla="val 2158877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325B31DF-F78E-47E8-8FAB-2877C2665B8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3587567" y="1829672"/>
              <a:ext cx="25500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4FE7D4D0-517C-41FA-BF9F-32432239EE15}"/>
              </a:ext>
            </a:extLst>
          </p:cNvPr>
          <p:cNvGrpSpPr/>
          <p:nvPr/>
        </p:nvGrpSpPr>
        <p:grpSpPr>
          <a:xfrm>
            <a:off x="3941315" y="4456654"/>
            <a:ext cx="3216117" cy="1101618"/>
            <a:chOff x="2921455" y="4425852"/>
            <a:chExt cx="3216117" cy="1101618"/>
          </a:xfrm>
        </p:grpSpPr>
        <p:sp>
          <p:nvSpPr>
            <p:cNvPr id="50" name="Дуга 49">
              <a:extLst>
                <a:ext uri="{FF2B5EF4-FFF2-40B4-BE49-F238E27FC236}">
                  <a16:creationId xmlns:a16="http://schemas.microsoft.com/office/drawing/2014/main" id="{7C7EAB96-CF55-4438-9792-B2EE5329E25F}"/>
                </a:ext>
              </a:extLst>
            </p:cNvPr>
            <p:cNvSpPr/>
            <p:nvPr/>
          </p:nvSpPr>
          <p:spPr>
            <a:xfrm flipH="1" flipV="1">
              <a:off x="2921455" y="4425852"/>
              <a:ext cx="1378154" cy="1101618"/>
            </a:xfrm>
            <a:prstGeom prst="arc">
              <a:avLst>
                <a:gd name="adj1" fmla="val 16292150"/>
                <a:gd name="adj2" fmla="val 2158877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4425002E-C1B8-4D04-BAC1-8AA470D89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7567" y="5527469"/>
              <a:ext cx="25500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Нижний колонтитул 2">
            <a:extLst>
              <a:ext uri="{FF2B5EF4-FFF2-40B4-BE49-F238E27FC236}">
                <a16:creationId xmlns:a16="http://schemas.microsoft.com/office/drawing/2014/main" id="{BBF69354-1493-B7AA-1F4F-ACE0046D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1755" y="6181965"/>
            <a:ext cx="2918861" cy="312864"/>
          </a:xfrm>
        </p:spPr>
        <p:txBody>
          <a:bodyPr/>
          <a:lstStyle/>
          <a:p>
            <a:pPr algn="r"/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542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7172955-E1B4-70C2-3537-6C26E6386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1755" y="6181965"/>
            <a:ext cx="2918861" cy="312864"/>
          </a:xfrm>
        </p:spPr>
        <p:txBody>
          <a:bodyPr/>
          <a:lstStyle/>
          <a:p>
            <a:pPr algn="r"/>
            <a:r>
              <a:rPr lang="en-US" dirty="0"/>
              <a:t>6</a:t>
            </a:r>
            <a:endParaRPr lang="ru-RU" dirty="0"/>
          </a:p>
        </p:txBody>
      </p: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19E86150-2767-44E0-A4EE-96DB7E3ED408}"/>
              </a:ext>
            </a:extLst>
          </p:cNvPr>
          <p:cNvCxnSpPr/>
          <p:nvPr/>
        </p:nvCxnSpPr>
        <p:spPr>
          <a:xfrm flipH="1">
            <a:off x="6096000" y="2320516"/>
            <a:ext cx="6461" cy="284203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20FE2-48E7-4A48-B5B8-4BDFDF10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39" y="570450"/>
            <a:ext cx="10081121" cy="685569"/>
          </a:xfrm>
        </p:spPr>
        <p:txBody>
          <a:bodyPr/>
          <a:lstStyle/>
          <a:p>
            <a:r>
              <a:rPr lang="ru-RU" dirty="0"/>
              <a:t>Задачи</a:t>
            </a:r>
          </a:p>
        </p:txBody>
      </p:sp>
      <p:grpSp>
        <p:nvGrpSpPr>
          <p:cNvPr id="162" name="Группа 161">
            <a:extLst>
              <a:ext uri="{FF2B5EF4-FFF2-40B4-BE49-F238E27FC236}">
                <a16:creationId xmlns:a16="http://schemas.microsoft.com/office/drawing/2014/main" id="{67761310-14FB-4E63-8717-7EAB8B295ED2}"/>
              </a:ext>
            </a:extLst>
          </p:cNvPr>
          <p:cNvGrpSpPr/>
          <p:nvPr/>
        </p:nvGrpSpPr>
        <p:grpSpPr>
          <a:xfrm>
            <a:off x="3360423" y="4821565"/>
            <a:ext cx="2519049" cy="920422"/>
            <a:chOff x="2840189" y="4069935"/>
            <a:chExt cx="2519049" cy="920422"/>
          </a:xfrm>
        </p:grpSpPr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7A56C50B-9BA0-4834-A39B-3334B47DA5CF}"/>
                </a:ext>
              </a:extLst>
            </p:cNvPr>
            <p:cNvSpPr/>
            <p:nvPr/>
          </p:nvSpPr>
          <p:spPr>
            <a:xfrm rot="10800000">
              <a:off x="2840189" y="4069935"/>
              <a:ext cx="2519049" cy="920422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07950">
              <a:noFill/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FFE30366-E7A1-4D3F-ACAC-653D76442325}"/>
                </a:ext>
              </a:extLst>
            </p:cNvPr>
            <p:cNvSpPr/>
            <p:nvPr/>
          </p:nvSpPr>
          <p:spPr>
            <a:xfrm rot="10800000">
              <a:off x="2864411" y="4094156"/>
              <a:ext cx="2470606" cy="871979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079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F044A754-2728-4256-AFCB-6AAE035DC0CD}"/>
                </a:ext>
              </a:extLst>
            </p:cNvPr>
            <p:cNvSpPr/>
            <p:nvPr/>
          </p:nvSpPr>
          <p:spPr>
            <a:xfrm>
              <a:off x="2964790" y="4198294"/>
              <a:ext cx="232682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100" b="0" i="0" dirty="0">
                  <a:effectLst/>
                  <a:latin typeface="Söhne"/>
                </a:rPr>
                <a:t>Разработать интерфейс игры, который будет интуитивно понятен и прост в использовании.</a:t>
              </a:r>
            </a:p>
          </p:txBody>
        </p: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8294C222-0A2B-45DC-AAF7-E04CB6ACB68B}"/>
              </a:ext>
            </a:extLst>
          </p:cNvPr>
          <p:cNvGrpSpPr/>
          <p:nvPr/>
        </p:nvGrpSpPr>
        <p:grpSpPr>
          <a:xfrm>
            <a:off x="3334570" y="1803234"/>
            <a:ext cx="2578034" cy="920422"/>
            <a:chOff x="2799098" y="2967931"/>
            <a:chExt cx="2578034" cy="920422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F73474C6-8AE1-44DA-950E-087F941FCD84}"/>
                </a:ext>
              </a:extLst>
            </p:cNvPr>
            <p:cNvSpPr/>
            <p:nvPr/>
          </p:nvSpPr>
          <p:spPr>
            <a:xfrm rot="10800000">
              <a:off x="2799098" y="2967931"/>
              <a:ext cx="2519049" cy="920422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07950">
              <a:noFill/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22F42CA5-11F8-4D62-A101-107945F6AFA5}"/>
                </a:ext>
              </a:extLst>
            </p:cNvPr>
            <p:cNvSpPr/>
            <p:nvPr/>
          </p:nvSpPr>
          <p:spPr>
            <a:xfrm rot="10800000">
              <a:off x="2823320" y="2992152"/>
              <a:ext cx="2470606" cy="871979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079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911C2863-2C0A-44EE-9336-43C53EFB97D0}"/>
                </a:ext>
              </a:extLst>
            </p:cNvPr>
            <p:cNvSpPr/>
            <p:nvPr/>
          </p:nvSpPr>
          <p:spPr>
            <a:xfrm>
              <a:off x="2924816" y="3047720"/>
              <a:ext cx="245231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ru-RU" sz="11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Söhne"/>
                </a:rPr>
                <a:t>Создать математические задачи и примеры, соответствующие основам дискретной математики, которые будут встроены в игру.</a:t>
              </a:r>
            </a:p>
          </p:txBody>
        </p:sp>
      </p:grpSp>
      <p:grpSp>
        <p:nvGrpSpPr>
          <p:cNvPr id="164" name="Группа 163">
            <a:extLst>
              <a:ext uri="{FF2B5EF4-FFF2-40B4-BE49-F238E27FC236}">
                <a16:creationId xmlns:a16="http://schemas.microsoft.com/office/drawing/2014/main" id="{36A14F04-6889-4658-A7F1-1DEB42D61AC0}"/>
              </a:ext>
            </a:extLst>
          </p:cNvPr>
          <p:cNvGrpSpPr/>
          <p:nvPr/>
        </p:nvGrpSpPr>
        <p:grpSpPr>
          <a:xfrm>
            <a:off x="9635328" y="3188823"/>
            <a:ext cx="2519049" cy="920422"/>
            <a:chOff x="2804417" y="1871997"/>
            <a:chExt cx="2519049" cy="920422"/>
          </a:xfrm>
        </p:grpSpPr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AA3242DC-9804-4A5F-98F9-BFEE5497CCFC}"/>
                </a:ext>
              </a:extLst>
            </p:cNvPr>
            <p:cNvSpPr/>
            <p:nvPr/>
          </p:nvSpPr>
          <p:spPr>
            <a:xfrm rot="10800000">
              <a:off x="2804417" y="1871997"/>
              <a:ext cx="2519049" cy="920422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bg1"/>
            </a:solidFill>
            <a:ln w="107950">
              <a:noFill/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7A70B741-5602-4359-A6F3-2B0C26C42F24}"/>
                </a:ext>
              </a:extLst>
            </p:cNvPr>
            <p:cNvSpPr/>
            <p:nvPr/>
          </p:nvSpPr>
          <p:spPr>
            <a:xfrm rot="10800000">
              <a:off x="2828639" y="1892420"/>
              <a:ext cx="2470606" cy="871979"/>
            </a:xfrm>
            <a:custGeom>
              <a:avLst/>
              <a:gdLst>
                <a:gd name="connsiteX0" fmla="*/ 0 w 4590000"/>
                <a:gd name="connsiteY0" fmla="*/ 0 h 1620000"/>
                <a:gd name="connsiteX1" fmla="*/ 2880000 w 4590000"/>
                <a:gd name="connsiteY1" fmla="*/ 0 h 1620000"/>
                <a:gd name="connsiteX2" fmla="*/ 3510000 w 4590000"/>
                <a:gd name="connsiteY2" fmla="*/ 0 h 1620000"/>
                <a:gd name="connsiteX3" fmla="*/ 4185000 w 4590000"/>
                <a:gd name="connsiteY3" fmla="*/ 0 h 1620000"/>
                <a:gd name="connsiteX4" fmla="*/ 4590000 w 4590000"/>
                <a:gd name="connsiteY4" fmla="*/ 810000 h 1620000"/>
                <a:gd name="connsiteX5" fmla="*/ 4185000 w 4590000"/>
                <a:gd name="connsiteY5" fmla="*/ 1620000 h 1620000"/>
                <a:gd name="connsiteX6" fmla="*/ 3510000 w 4590000"/>
                <a:gd name="connsiteY6" fmla="*/ 1620000 h 1620000"/>
                <a:gd name="connsiteX7" fmla="*/ 2880000 w 4590000"/>
                <a:gd name="connsiteY7" fmla="*/ 1620000 h 1620000"/>
                <a:gd name="connsiteX8" fmla="*/ 0 w 4590000"/>
                <a:gd name="connsiteY8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0000" h="1620000">
                  <a:moveTo>
                    <a:pt x="0" y="0"/>
                  </a:moveTo>
                  <a:lnTo>
                    <a:pt x="2880000" y="0"/>
                  </a:lnTo>
                  <a:lnTo>
                    <a:pt x="3510000" y="0"/>
                  </a:lnTo>
                  <a:lnTo>
                    <a:pt x="4185000" y="0"/>
                  </a:lnTo>
                  <a:lnTo>
                    <a:pt x="4590000" y="810000"/>
                  </a:lnTo>
                  <a:lnTo>
                    <a:pt x="4185000" y="1620000"/>
                  </a:lnTo>
                  <a:lnTo>
                    <a:pt x="3510000" y="1620000"/>
                  </a:lnTo>
                  <a:lnTo>
                    <a:pt x="28800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079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942DE6FE-7399-495E-962B-7E81A6F5286E}"/>
                </a:ext>
              </a:extLst>
            </p:cNvPr>
            <p:cNvSpPr/>
            <p:nvPr/>
          </p:nvSpPr>
          <p:spPr>
            <a:xfrm>
              <a:off x="2934545" y="1949472"/>
              <a:ext cx="2326821" cy="808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  <a:tabLst>
                  <a:tab pos="457200" algn="l"/>
                </a:tabLst>
              </a:pPr>
              <a:r>
                <a:rPr lang="ru-RU" sz="11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Разработать игровую механику, которая сочетает в себе элементы </a:t>
              </a:r>
              <a:r>
                <a:rPr lang="ru-RU" sz="11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платформера</a:t>
              </a:r>
              <a:r>
                <a:rPr lang="ru-RU" sz="11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и головоломки.</a:t>
              </a:r>
            </a:p>
          </p:txBody>
        </p:sp>
      </p:grpSp>
      <p:sp>
        <p:nvSpPr>
          <p:cNvPr id="149" name="Шестиугольник 148">
            <a:extLst>
              <a:ext uri="{FF2B5EF4-FFF2-40B4-BE49-F238E27FC236}">
                <a16:creationId xmlns:a16="http://schemas.microsoft.com/office/drawing/2014/main" id="{0AE6287D-BBC1-47B5-ABC0-26818865DA0A}"/>
              </a:ext>
            </a:extLst>
          </p:cNvPr>
          <p:cNvSpPr/>
          <p:nvPr/>
        </p:nvSpPr>
        <p:spPr>
          <a:xfrm>
            <a:off x="5971170" y="2201788"/>
            <a:ext cx="262582" cy="226364"/>
          </a:xfrm>
          <a:prstGeom prst="hexag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0" name="Шестиугольник 149">
            <a:extLst>
              <a:ext uri="{FF2B5EF4-FFF2-40B4-BE49-F238E27FC236}">
                <a16:creationId xmlns:a16="http://schemas.microsoft.com/office/drawing/2014/main" id="{F347D420-531A-49A3-8633-CD125288C865}"/>
              </a:ext>
            </a:extLst>
          </p:cNvPr>
          <p:cNvSpPr/>
          <p:nvPr/>
        </p:nvSpPr>
        <p:spPr>
          <a:xfrm>
            <a:off x="5967091" y="2814556"/>
            <a:ext cx="262582" cy="226364"/>
          </a:xfrm>
          <a:prstGeom prst="hexagon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1" name="Шестиугольник 150">
            <a:extLst>
              <a:ext uri="{FF2B5EF4-FFF2-40B4-BE49-F238E27FC236}">
                <a16:creationId xmlns:a16="http://schemas.microsoft.com/office/drawing/2014/main" id="{FBC08837-0C9E-46BC-9DDF-19361DE15D11}"/>
              </a:ext>
            </a:extLst>
          </p:cNvPr>
          <p:cNvSpPr/>
          <p:nvPr/>
        </p:nvSpPr>
        <p:spPr>
          <a:xfrm>
            <a:off x="5971170" y="3357714"/>
            <a:ext cx="262582" cy="226364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2" name="Шестиугольник 151">
            <a:extLst>
              <a:ext uri="{FF2B5EF4-FFF2-40B4-BE49-F238E27FC236}">
                <a16:creationId xmlns:a16="http://schemas.microsoft.com/office/drawing/2014/main" id="{8DBE6289-E9A4-4B11-A428-F5C2D607DD86}"/>
              </a:ext>
            </a:extLst>
          </p:cNvPr>
          <p:cNvSpPr/>
          <p:nvPr/>
        </p:nvSpPr>
        <p:spPr>
          <a:xfrm>
            <a:off x="5971170" y="3938724"/>
            <a:ext cx="262582" cy="226364"/>
          </a:xfrm>
          <a:prstGeom prst="hex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3" name="Шестиугольник 152">
            <a:extLst>
              <a:ext uri="{FF2B5EF4-FFF2-40B4-BE49-F238E27FC236}">
                <a16:creationId xmlns:a16="http://schemas.microsoft.com/office/drawing/2014/main" id="{E1AF609C-4657-449F-8D83-EE3E9B76688F}"/>
              </a:ext>
            </a:extLst>
          </p:cNvPr>
          <p:cNvSpPr/>
          <p:nvPr/>
        </p:nvSpPr>
        <p:spPr>
          <a:xfrm>
            <a:off x="5971170" y="4521868"/>
            <a:ext cx="262582" cy="22636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4" name="Шестиугольник 153">
            <a:extLst>
              <a:ext uri="{FF2B5EF4-FFF2-40B4-BE49-F238E27FC236}">
                <a16:creationId xmlns:a16="http://schemas.microsoft.com/office/drawing/2014/main" id="{76091CFD-E016-4E74-9691-3CD80910B6FE}"/>
              </a:ext>
            </a:extLst>
          </p:cNvPr>
          <p:cNvSpPr/>
          <p:nvPr/>
        </p:nvSpPr>
        <p:spPr>
          <a:xfrm>
            <a:off x="5971170" y="5062894"/>
            <a:ext cx="262582" cy="226364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02734D-6AC5-F128-49EB-1A3127EC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6" y="1382728"/>
            <a:ext cx="2858193" cy="161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9F4256-B28A-A30F-E26E-3E0CB5DDE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883" y="2838036"/>
            <a:ext cx="2772029" cy="16143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85E8BF-3360-F1E3-693E-8B221B9BF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86" y="4499075"/>
            <a:ext cx="2869456" cy="16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4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круг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B7A0E93-22AD-B9A7-AC19-3CDC4D44D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369987"/>
            <a:ext cx="2118023" cy="2118023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243818-C32B-4B54-AB1A-B64160D8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70156"/>
            <a:ext cx="10081120" cy="698604"/>
          </a:xfrm>
        </p:spPr>
        <p:txBody>
          <a:bodyPr/>
          <a:lstStyle/>
          <a:p>
            <a:r>
              <a:rPr lang="ru-RU" dirty="0"/>
              <a:t>Использовалось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E48B8A9-1E37-96B8-87E1-DA3E632D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7</a:t>
            </a:fld>
            <a:endParaRPr lang="ru-RU"/>
          </a:p>
        </p:txBody>
      </p:sp>
      <p:pic>
        <p:nvPicPr>
          <p:cNvPr id="11" name="Рисунок 10" descr="Изображение выглядит как текст, Шрифт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7BF3594-994F-A4FC-3D95-35C5F26E6C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88" y="4058103"/>
            <a:ext cx="3046423" cy="2092897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Шрифт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E9D6567-7428-8CE1-A0CC-C01DA60F2A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21"/>
          <a:stretch/>
        </p:blipFill>
        <p:spPr>
          <a:xfrm>
            <a:off x="8226448" y="2805875"/>
            <a:ext cx="3046423" cy="124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9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DC4C068-FD62-4E7C-BDB8-699602F90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48680"/>
            <a:ext cx="10081119" cy="720080"/>
          </a:xfrm>
        </p:spPr>
        <p:txBody>
          <a:bodyPr/>
          <a:lstStyle/>
          <a:p>
            <a:r>
              <a:rPr lang="ru-RU" dirty="0"/>
              <a:t>Наш продукт</a:t>
            </a:r>
          </a:p>
        </p:txBody>
      </p:sp>
      <p:pic>
        <p:nvPicPr>
          <p:cNvPr id="6" name="L3">
            <a:hlinkClick r:id="" action="ppaction://media"/>
            <a:extLst>
              <a:ext uri="{FF2B5EF4-FFF2-40B4-BE49-F238E27FC236}">
                <a16:creationId xmlns:a16="http://schemas.microsoft.com/office/drawing/2014/main" id="{137B9BD3-8260-A495-FD8E-ED65B4C409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5440" y="1412776"/>
            <a:ext cx="9865097" cy="5060210"/>
          </a:xfr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FDD0E5F-A339-0164-D6EA-FD43443C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3E5C4DA-FB76-FC62-6A7A-D3BCF71D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C8351C-A8B5-84BA-A7ED-9E03599B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70156"/>
            <a:ext cx="10081120" cy="698604"/>
          </a:xfrm>
        </p:spPr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57044-F818-ED00-4153-1BAA6F4B4EBC}"/>
              </a:ext>
            </a:extLst>
          </p:cNvPr>
          <p:cNvSpPr txBox="1"/>
          <p:nvPr/>
        </p:nvSpPr>
        <p:spPr>
          <a:xfrm>
            <a:off x="1766841" y="5602429"/>
            <a:ext cx="288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GitHub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924F0-0BB9-4B9A-41D7-F9B42EB06B2D}"/>
              </a:ext>
            </a:extLst>
          </p:cNvPr>
          <p:cNvSpPr txBox="1"/>
          <p:nvPr/>
        </p:nvSpPr>
        <p:spPr>
          <a:xfrm>
            <a:off x="7536162" y="5602429"/>
            <a:ext cx="288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Project.ai</a:t>
            </a:r>
            <a:endParaRPr lang="ru-RU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09F037EB-83C9-B18F-3242-1B693A6E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2" y="2713432"/>
            <a:ext cx="2888997" cy="2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729E28A-CAA3-69A6-FC09-4E0330BA1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59" y="2713432"/>
            <a:ext cx="2888997" cy="288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AAC95-BC32-5CA9-069F-3E56A153F485}"/>
              </a:ext>
            </a:extLst>
          </p:cNvPr>
          <p:cNvSpPr txBox="1"/>
          <p:nvPr/>
        </p:nvSpPr>
        <p:spPr>
          <a:xfrm>
            <a:off x="5372029" y="3742431"/>
            <a:ext cx="1440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Команда</a:t>
            </a:r>
            <a:br>
              <a:rPr lang="ru-RU" sz="2400" dirty="0"/>
            </a:br>
            <a:r>
              <a:rPr lang="en-US" sz="2400" dirty="0" err="1"/>
              <a:t>Semargl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3468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вердый переплет">
  <a:themeElements>
    <a:clrScheme name="Твердый переплет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Твердый переплет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Твердый переплет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2203</TotalTime>
  <Words>675</Words>
  <Application>Microsoft Office PowerPoint</Application>
  <PresentationFormat>Широкоэкранный</PresentationFormat>
  <Paragraphs>77</Paragraphs>
  <Slides>9</Slides>
  <Notes>9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Book Antiqua</vt:lpstr>
      <vt:lpstr>Calibri</vt:lpstr>
      <vt:lpstr>Söhne</vt:lpstr>
      <vt:lpstr>Times New Roman</vt:lpstr>
      <vt:lpstr>Wingdings</vt:lpstr>
      <vt:lpstr>Твердый переплет</vt:lpstr>
      <vt:lpstr>CorelDRAW</vt:lpstr>
      <vt:lpstr>Презентация PowerPoint</vt:lpstr>
      <vt:lpstr>Состав команды</vt:lpstr>
      <vt:lpstr>Целевая аудитория</vt:lpstr>
      <vt:lpstr>Списки аналогов</vt:lpstr>
      <vt:lpstr>Цель</vt:lpstr>
      <vt:lpstr>Задачи</vt:lpstr>
      <vt:lpstr>Использовалось</vt:lpstr>
      <vt:lpstr>Наш продукт</vt:lpstr>
      <vt:lpstr>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Design</dc:creator>
  <cp:lastModifiedBy>Nikita NikiTuz</cp:lastModifiedBy>
  <cp:revision>136</cp:revision>
  <dcterms:created xsi:type="dcterms:W3CDTF">2019-05-31T06:38:44Z</dcterms:created>
  <dcterms:modified xsi:type="dcterms:W3CDTF">2023-06-20T13:01:24Z</dcterms:modified>
</cp:coreProperties>
</file>